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DB938-E416-494E-B506-5D46C3C5B57D}" type="datetimeFigureOut">
              <a:rPr lang="en-US" smtClean="0"/>
              <a:t>9/7/14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2EA12-9709-F549-8D8C-4BD739193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29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DA88FEF0-D463-C74A-A39A-50BC29F7FF0B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0A3-817D-CD43-8240-69BA6B281569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2828-B8ED-BE46-A0D2-7DB2302B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0A3-817D-CD43-8240-69BA6B281569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2828-B8ED-BE46-A0D2-7DB2302B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0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0A3-817D-CD43-8240-69BA6B281569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2828-B8ED-BE46-A0D2-7DB2302B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90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49263"/>
            <a:ext cx="8534400" cy="473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2476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0A3-817D-CD43-8240-69BA6B281569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2828-B8ED-BE46-A0D2-7DB2302B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0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0A3-817D-CD43-8240-69BA6B281569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2828-B8ED-BE46-A0D2-7DB2302B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0A3-817D-CD43-8240-69BA6B281569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2828-B8ED-BE46-A0D2-7DB2302B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5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0A3-817D-CD43-8240-69BA6B281569}" type="datetimeFigureOut">
              <a:rPr lang="en-US" smtClean="0"/>
              <a:t>9/7/14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2828-B8ED-BE46-A0D2-7DB2302B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6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0A3-817D-CD43-8240-69BA6B281569}" type="datetimeFigureOut">
              <a:rPr lang="en-US" smtClean="0"/>
              <a:t>9/7/14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2828-B8ED-BE46-A0D2-7DB2302B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0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0A3-817D-CD43-8240-69BA6B281569}" type="datetimeFigureOut">
              <a:rPr lang="en-US" smtClean="0"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2828-B8ED-BE46-A0D2-7DB2302B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5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0A3-817D-CD43-8240-69BA6B281569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2828-B8ED-BE46-A0D2-7DB2302B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0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60A3-817D-CD43-8240-69BA6B281569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2828-B8ED-BE46-A0D2-7DB2302B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2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E60A3-817D-CD43-8240-69BA6B281569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2828-B8ED-BE46-A0D2-7DB2302B2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8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Aim: When do world conflicts affect us?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what ways can conflict around the world affect you?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75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Vocabulary</a:t>
            </a:r>
          </a:p>
          <a:p>
            <a:pPr marL="0" indent="0">
              <a:buNone/>
            </a:pPr>
            <a:r>
              <a:rPr lang="en-US" dirty="0" smtClean="0"/>
              <a:t>Ascertain: to find out definitely</a:t>
            </a:r>
          </a:p>
          <a:p>
            <a:pPr marL="0" indent="0">
              <a:buNone/>
            </a:pPr>
            <a:r>
              <a:rPr lang="en-US" dirty="0" smtClean="0"/>
              <a:t>Autonomy: to self rule</a:t>
            </a:r>
          </a:p>
          <a:p>
            <a:pPr marL="0" indent="0">
              <a:buNone/>
            </a:pPr>
            <a:r>
              <a:rPr lang="en-US" dirty="0" err="1" smtClean="0"/>
              <a:t>Foilage</a:t>
            </a:r>
            <a:r>
              <a:rPr lang="en-US" dirty="0" smtClean="0"/>
              <a:t>: clusters of leaves and branches</a:t>
            </a:r>
          </a:p>
          <a:p>
            <a:pPr marL="0" indent="0">
              <a:buNone/>
            </a:pPr>
            <a:r>
              <a:rPr lang="en-US" dirty="0" smtClean="0"/>
              <a:t>Partition: to separate;</a:t>
            </a:r>
            <a:r>
              <a:rPr lang="en-US" dirty="0"/>
              <a:t> </a:t>
            </a:r>
            <a:r>
              <a:rPr lang="en-US" dirty="0" smtClean="0"/>
              <a:t>to become independent</a:t>
            </a:r>
          </a:p>
          <a:p>
            <a:pPr marL="0" indent="0">
              <a:buNone/>
            </a:pPr>
            <a:r>
              <a:rPr lang="en-US" dirty="0" smtClean="0"/>
              <a:t>Austere: very simple; without decoration</a:t>
            </a:r>
          </a:p>
          <a:p>
            <a:pPr marL="0" indent="0">
              <a:buNone/>
            </a:pPr>
            <a:r>
              <a:rPr lang="en-US" dirty="0" smtClean="0"/>
              <a:t>Impeccably: without error; without flaw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101" descr="133-when mr pirzada came to dine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76224"/>
            <a:ext cx="8222956" cy="1141413"/>
          </a:xfrm>
          <a:prstGeom prst="rect">
            <a:avLst/>
          </a:prstGeom>
          <a:noFill/>
          <a:ln w="38100">
            <a:solidFill>
              <a:srgbClr val="E1750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192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11647" b="11647"/>
          <a:stretch>
            <a:fillRect/>
          </a:stretch>
        </p:blipFill>
        <p:spPr/>
      </p:pic>
      <p:pic>
        <p:nvPicPr>
          <p:cNvPr id="4" name="Picture 101" descr="133-when mr pirzada came to dine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76224"/>
            <a:ext cx="8222956" cy="1141413"/>
          </a:xfrm>
          <a:prstGeom prst="rect">
            <a:avLst/>
          </a:prstGeom>
          <a:noFill/>
          <a:ln w="38100">
            <a:solidFill>
              <a:srgbClr val="E1750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294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Today’s task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Main Character Analysis</a:t>
            </a:r>
          </a:p>
          <a:p>
            <a:pPr marL="0" indent="0">
              <a:buNone/>
            </a:pPr>
            <a:r>
              <a:rPr lang="en-US" dirty="0" smtClean="0"/>
              <a:t>Drawing Conclusions</a:t>
            </a:r>
            <a:endParaRPr lang="en-US" dirty="0"/>
          </a:p>
        </p:txBody>
      </p:sp>
      <p:pic>
        <p:nvPicPr>
          <p:cNvPr id="4" name="Picture 101" descr="133-when mr pirzada came to dine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6225"/>
            <a:ext cx="8229600" cy="975656"/>
          </a:xfrm>
          <a:prstGeom prst="rect">
            <a:avLst/>
          </a:prstGeom>
          <a:noFill/>
          <a:ln w="38100">
            <a:solidFill>
              <a:srgbClr val="E1750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939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6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33-when mr pirzada came to dine">
            <a:hlinkClick r:id="" action="ppaction://noaction" highlightClick="1"/>
          </p:cNvPr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56" b="-5556"/>
          <a:stretch>
            <a:fillRect/>
          </a:stretch>
        </p:blipFill>
        <p:spPr>
          <a:xfrm>
            <a:off x="530774" y="274638"/>
            <a:ext cx="8229600" cy="1143000"/>
          </a:xfrm>
          <a:ln w="38100">
            <a:solidFill>
              <a:srgbClr val="E17509"/>
            </a:solidFill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Jhumpa</a:t>
            </a:r>
            <a:r>
              <a:rPr lang="en-US" dirty="0" smtClean="0"/>
              <a:t> </a:t>
            </a:r>
            <a:r>
              <a:rPr lang="en-US" dirty="0" err="1" smtClean="0"/>
              <a:t>Lahiri</a:t>
            </a:r>
            <a:r>
              <a:rPr lang="en-US" dirty="0" smtClean="0"/>
              <a:t> born in 1967</a:t>
            </a:r>
            <a:r>
              <a:rPr lang="en-US" dirty="0"/>
              <a:t> </a:t>
            </a:r>
            <a:r>
              <a:rPr lang="en-US" dirty="0" smtClean="0"/>
              <a:t>in London but grew up in Rhode Island</a:t>
            </a:r>
          </a:p>
          <a:p>
            <a:endParaRPr lang="en-US" dirty="0"/>
          </a:p>
          <a:p>
            <a:r>
              <a:rPr lang="en-US" dirty="0" smtClean="0"/>
              <a:t>She recalls how she felt out of place in school because she was different</a:t>
            </a:r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 err="1" smtClean="0"/>
              <a:t>Mr.Pirzada</a:t>
            </a:r>
            <a:r>
              <a:rPr lang="en-US" dirty="0" smtClean="0"/>
              <a:t> Came to Dine is an excerpt from her book of short stories, The Interpreter of the Maladies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304" y="1600200"/>
            <a:ext cx="2682843" cy="2531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4840" y="2862634"/>
            <a:ext cx="2149160" cy="399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31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Theme:</a:t>
            </a:r>
          </a:p>
          <a:p>
            <a:pPr marL="0" indent="0">
              <a:buNone/>
            </a:pPr>
            <a:r>
              <a:rPr lang="en-US" dirty="0" smtClean="0"/>
              <a:t>	The central Idea of a story.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Identity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assimilation</a:t>
            </a:r>
          </a:p>
          <a:p>
            <a:pPr marL="0" indent="0">
              <a:buNone/>
            </a:pPr>
            <a:r>
              <a:rPr lang="en-US" dirty="0" smtClean="0"/>
              <a:t>Setting: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locations </a:t>
            </a:r>
            <a:r>
              <a:rPr lang="en-US" dirty="0" err="1" smtClean="0"/>
              <a:t>invovled</a:t>
            </a:r>
            <a:r>
              <a:rPr lang="en-US" dirty="0" smtClean="0"/>
              <a:t> or discussed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30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Summary</a:t>
            </a:r>
          </a:p>
          <a:p>
            <a:r>
              <a:rPr lang="en-US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A young girl named Lilia remembers Mr. </a:t>
            </a:r>
            <a:r>
              <a:rPr lang="en-US" dirty="0" err="1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Pirzada</a:t>
            </a:r>
            <a:r>
              <a:rPr lang="ja-JP" altLang="en-US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s evening visits to her home.  Mr. </a:t>
            </a:r>
            <a:r>
              <a:rPr lang="en-US" dirty="0" err="1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Pirzada</a:t>
            </a:r>
            <a:r>
              <a:rPr lang="en-US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 had left his family in East Pakistan to write a book on foliage in the United States.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Verdana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While he was gone, a war started in his country, so he feared for the safety of his wife and seven daughters. Through his visits, Lilia learns many things.</a:t>
            </a:r>
          </a:p>
          <a:p>
            <a:endParaRPr lang="en-US" dirty="0"/>
          </a:p>
        </p:txBody>
      </p:sp>
      <p:pic>
        <p:nvPicPr>
          <p:cNvPr id="6" name="Picture 4" descr="133-when mr pirzada came to dine">
            <a:hlinkClick r:id="" action="ppaction://noaction" highlightClick="1"/>
          </p:cNvPr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56" b="-5556"/>
          <a:stretch>
            <a:fillRect/>
          </a:stretch>
        </p:blipFill>
        <p:spPr>
          <a:xfrm>
            <a:off x="530774" y="274638"/>
            <a:ext cx="8229600" cy="1143000"/>
          </a:xfrm>
          <a:ln w="38100">
            <a:solidFill>
              <a:srgbClr val="E17509"/>
            </a:solidFill>
            <a:miter lim="800000"/>
            <a:headEnd/>
            <a:tailEnd/>
          </a:ln>
        </p:spPr>
      </p:pic>
      <p:pic>
        <p:nvPicPr>
          <p:cNvPr id="7" name="Picture 4" descr="133-when mr pirzada came to dine">
            <a:hlinkClick r:id="" action="ppaction://noaction" highlightClick="1"/>
          </p:cNvPr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90" b="-3090"/>
          <a:stretch>
            <a:fillRect/>
          </a:stretch>
        </p:blipFill>
        <p:spPr>
          <a:xfrm>
            <a:off x="457200" y="274638"/>
            <a:ext cx="8611726" cy="1143000"/>
          </a:xfrm>
          <a:ln w="38100">
            <a:solidFill>
              <a:srgbClr val="E17509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2004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33400" y="1801813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</a:rPr>
              <a:t>After ruling India for almost two hundred years, the British agreed to a transfer of power in 1947</a:t>
            </a:r>
            <a:r>
              <a:rPr lang="en-US" sz="2400" dirty="0">
                <a:solidFill>
                  <a:srgbClr val="FFFF99"/>
                </a:solidFill>
              </a:rPr>
              <a:t>.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17500" y="817563"/>
            <a:ext cx="8534400" cy="900112"/>
          </a:xfrm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dirty="0">
                <a:solidFill>
                  <a:schemeClr val="hlink"/>
                </a:solidFill>
                <a:latin typeface="Verdana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solidFill>
                  <a:schemeClr val="hlink"/>
                </a:solidFill>
                <a:latin typeface="Verdana" charset="0"/>
                <a:ea typeface="ＭＳ Ｐゴシック" charset="0"/>
                <a:cs typeface="ＭＳ Ｐゴシック" charset="0"/>
              </a:rPr>
            </a:b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ＭＳ Ｐゴシック" charset="0"/>
                <a:cs typeface="ＭＳ Ｐゴシック" charset="0"/>
              </a:rPr>
              <a:t>Background</a:t>
            </a:r>
          </a:p>
        </p:txBody>
      </p:sp>
      <p:pic>
        <p:nvPicPr>
          <p:cNvPr id="22541" name="Picture 18" descr="133-when mr pirzada came to dine">
            <a:hlinkClick r:id="" action="ppaction://noaction" highlightClick="1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182563"/>
            <a:ext cx="7683500" cy="960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00" name="Line 4"/>
          <p:cNvSpPr>
            <a:spLocks noChangeShapeType="1"/>
          </p:cNvSpPr>
          <p:nvPr/>
        </p:nvSpPr>
        <p:spPr bwMode="auto">
          <a:xfrm>
            <a:off x="2903538" y="3967163"/>
            <a:ext cx="579437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3546475" y="3898900"/>
            <a:ext cx="2546350" cy="7620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dirty="0">
                <a:solidFill>
                  <a:srgbClr val="FFFF00"/>
                </a:solidFill>
              </a:rPr>
              <a:t>predominantly Muslim Pakistan</a:t>
            </a: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6130925" y="3902075"/>
            <a:ext cx="2301875" cy="762000"/>
          </a:xfrm>
          <a:prstGeom prst="rect">
            <a:avLst/>
          </a:prstGeom>
          <a:solidFill>
            <a:srgbClr val="33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>
                <a:solidFill>
                  <a:schemeClr val="hlink"/>
                </a:solidFill>
              </a:rPr>
              <a:t>predominantly Hindu India</a:t>
            </a:r>
          </a:p>
        </p:txBody>
      </p:sp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876300" y="5078413"/>
            <a:ext cx="7312025" cy="427037"/>
          </a:xfrm>
          <a:prstGeom prst="rect">
            <a:avLst/>
          </a:prstGeom>
          <a:solidFill>
            <a:srgbClr val="66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200">
                <a:solidFill>
                  <a:schemeClr val="hlink"/>
                </a:solidFill>
              </a:rPr>
              <a:t>violent killings; displacement of millions of people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305800" y="3625850"/>
            <a:ext cx="317500" cy="1663700"/>
            <a:chOff x="5104" y="2086"/>
            <a:chExt cx="328" cy="1048"/>
          </a:xfrm>
        </p:grpSpPr>
        <p:sp>
          <p:nvSpPr>
            <p:cNvPr id="22542" name="Line 9"/>
            <p:cNvSpPr>
              <a:spLocks noChangeShapeType="1"/>
            </p:cNvSpPr>
            <p:nvPr/>
          </p:nvSpPr>
          <p:spPr bwMode="auto">
            <a:xfrm>
              <a:off x="5232" y="2088"/>
              <a:ext cx="192" cy="0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Line 10"/>
            <p:cNvSpPr>
              <a:spLocks noChangeShapeType="1"/>
            </p:cNvSpPr>
            <p:nvPr/>
          </p:nvSpPr>
          <p:spPr bwMode="auto">
            <a:xfrm>
              <a:off x="5424" y="2086"/>
              <a:ext cx="0" cy="1048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Line 11"/>
            <p:cNvSpPr>
              <a:spLocks noChangeShapeType="1"/>
            </p:cNvSpPr>
            <p:nvPr/>
          </p:nvSpPr>
          <p:spPr bwMode="auto">
            <a:xfrm flipH="1">
              <a:off x="5104" y="3132"/>
              <a:ext cx="328" cy="0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528638" y="2589213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</a:rPr>
              <a:t>The Indian subcontinent then was divided into Pakistan and India. 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533400" y="3465513"/>
            <a:ext cx="2573338" cy="1107996"/>
          </a:xfrm>
          <a:prstGeom prst="rect">
            <a:avLst/>
          </a:prstGeom>
          <a:solidFill>
            <a:srgbClr val="66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dirty="0">
                <a:solidFill>
                  <a:srgbClr val="000000"/>
                </a:solidFill>
              </a:rPr>
              <a:t>Muslim minority demands separate state</a:t>
            </a:r>
          </a:p>
        </p:txBody>
      </p:sp>
      <p:sp>
        <p:nvSpPr>
          <p:cNvPr id="22540" name="AutoShape 1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172200" y="6032500"/>
            <a:ext cx="673100" cy="8255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18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animBg="1"/>
      <p:bldP spid="157701" grpId="0" animBg="1"/>
      <p:bldP spid="157702" grpId="0" animBg="1"/>
      <p:bldP spid="157703" grpId="0" animBg="1"/>
      <p:bldP spid="157708" grpId="0"/>
      <p:bldP spid="1577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533400" y="1370013"/>
            <a:ext cx="843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Pakistan itself was divided into two geographically, ethnically, and linguistically separate parts. 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528638" y="2281238"/>
            <a:ext cx="42322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</a:rPr>
              <a:t>Other than sharing a common religion, the people of East Pakistan and West Pakistan had little in common. They spoke different languages and had different cultures, traditions, and physical traits.</a:t>
            </a:r>
          </a:p>
        </p:txBody>
      </p:sp>
      <p:pic>
        <p:nvPicPr>
          <p:cNvPr id="158725" name="Picture 5" descr="c06s03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425" y="2376488"/>
            <a:ext cx="3559175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7" descr="133-when mr pirzada came to dine">
            <a:hlinkClick r:id="" action="ppaction://noaction" highlightClick="1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261938"/>
            <a:ext cx="8229600" cy="1028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3820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33400" y="1370013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</a:rPr>
              <a:t>By the autumn of 1971, when this story takes place, Pakistan was engaged in civil war.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49263"/>
            <a:ext cx="8534400" cy="777875"/>
          </a:xfrm>
          <a:noFill/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b="1" dirty="0">
                <a:solidFill>
                  <a:schemeClr val="hlink"/>
                </a:solidFill>
                <a:latin typeface="Verdana" charset="0"/>
                <a:ea typeface="ＭＳ Ｐゴシック" charset="0"/>
                <a:cs typeface="ＭＳ Ｐゴシック" charset="0"/>
              </a:rPr>
              <a:t>When Mr. </a:t>
            </a:r>
            <a:r>
              <a:rPr lang="en-US" b="1" dirty="0" err="1">
                <a:solidFill>
                  <a:schemeClr val="hlink"/>
                </a:solidFill>
                <a:latin typeface="Verdana" charset="0"/>
                <a:ea typeface="ＭＳ Ｐゴシック" charset="0"/>
                <a:cs typeface="ＭＳ Ｐゴシック" charset="0"/>
              </a:rPr>
              <a:t>Pirzada</a:t>
            </a:r>
            <a:r>
              <a:rPr lang="en-US" b="1" dirty="0">
                <a:solidFill>
                  <a:schemeClr val="hlink"/>
                </a:solidFill>
                <a:latin typeface="Verdana" charset="0"/>
                <a:ea typeface="ＭＳ Ｐゴシック" charset="0"/>
                <a:cs typeface="ＭＳ Ｐゴシック" charset="0"/>
              </a:rPr>
              <a:t> Came to </a:t>
            </a:r>
            <a:r>
              <a:rPr lang="en-US" dirty="0">
                <a:solidFill>
                  <a:schemeClr val="hlink"/>
                </a:solidFill>
                <a:latin typeface="Verdana" charset="0"/>
                <a:ea typeface="ＭＳ Ｐゴシック" charset="0"/>
                <a:cs typeface="ＭＳ Ｐゴシック" charset="0"/>
              </a:rPr>
              <a:t/>
            </a:r>
            <a:br>
              <a:rPr lang="en-US" dirty="0">
                <a:solidFill>
                  <a:schemeClr val="hlink"/>
                </a:solidFill>
                <a:latin typeface="Verdana" charset="0"/>
                <a:ea typeface="ＭＳ Ｐゴシック" charset="0"/>
                <a:cs typeface="ＭＳ Ｐゴシック" charset="0"/>
              </a:rPr>
            </a:br>
            <a:r>
              <a:rPr lang="en-US" sz="2000" dirty="0">
                <a:solidFill>
                  <a:schemeClr val="hlink"/>
                </a:solidFill>
                <a:latin typeface="Verdana" charset="0"/>
                <a:ea typeface="ＭＳ Ｐゴシック" charset="0"/>
                <a:cs typeface="ＭＳ Ｐゴシック" charset="0"/>
              </a:rPr>
              <a:t>Background</a:t>
            </a:r>
          </a:p>
        </p:txBody>
      </p:sp>
      <p:pic>
        <p:nvPicPr>
          <p:cNvPr id="24582" name="Picture 8" descr="133-when mr pirzada came to dine">
            <a:hlinkClick r:id="" action="ppaction://noaction" highlightClick="1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325438"/>
            <a:ext cx="8229600" cy="1028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533400" y="2274888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65138" indent="-350838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East Pakistan, led by Sheikh </a:t>
            </a:r>
            <a:r>
              <a:rPr lang="en-US" sz="2400" dirty="0" err="1">
                <a:solidFill>
                  <a:srgbClr val="000000"/>
                </a:solidFill>
              </a:rPr>
              <a:t>Mujib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Rahman</a:t>
            </a:r>
            <a:r>
              <a:rPr lang="en-US" sz="2400" dirty="0">
                <a:solidFill>
                  <a:srgbClr val="000000"/>
                </a:solidFill>
              </a:rPr>
              <a:t>, was demanding independence.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533400" y="3186113"/>
            <a:ext cx="8077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65138" indent="-350838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The West Pakistan government reacted with brutal force, driving ten million refugees into India.</a:t>
            </a:r>
          </a:p>
        </p:txBody>
      </p:sp>
      <p:pic>
        <p:nvPicPr>
          <p:cNvPr id="24583" name="Picture 11" descr="muji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638" y="4186238"/>
            <a:ext cx="2100262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Text Box 12"/>
          <p:cNvSpPr txBox="1">
            <a:spLocks noChangeArrowheads="1"/>
          </p:cNvSpPr>
          <p:nvPr/>
        </p:nvSpPr>
        <p:spPr bwMode="auto">
          <a:xfrm>
            <a:off x="5626100" y="4978400"/>
            <a:ext cx="2209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00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/>
      <p:bldP spid="1597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5603" name="Picture 8" descr="133-when mr pirzada came to dine">
            <a:hlinkClick r:id="" action="ppaction://noaction" highlightClick="1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371475"/>
            <a:ext cx="7950200" cy="993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11" descr="pakarmy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13" y="4013200"/>
            <a:ext cx="2593975" cy="218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15" descr="bangladeshmap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3417888"/>
            <a:ext cx="2460625" cy="270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65138" indent="-350838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India intervened, quickly forcing the Pakistani army to surrender.</a:t>
            </a: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533400" y="2355850"/>
            <a:ext cx="8077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65138" indent="-350838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In mid-December 1971, Bangladesh, the former East Pakistan, was established as an independent state.</a:t>
            </a:r>
          </a:p>
        </p:txBody>
      </p:sp>
    </p:spTree>
    <p:extLst>
      <p:ext uri="{BB962C8B-B14F-4D97-AF65-F5344CB8AC3E}">
        <p14:creationId xmlns:p14="http://schemas.microsoft.com/office/powerpoint/2010/main" val="2980995577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3"/>
          <p:cNvSpPr txBox="1">
            <a:spLocks noChangeArrowheads="1"/>
          </p:cNvSpPr>
          <p:nvPr/>
        </p:nvSpPr>
        <p:spPr bwMode="auto">
          <a:xfrm>
            <a:off x="533400" y="1370013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00"/>
                </a:solidFill>
              </a:rPr>
              <a:t>It is 1971, and Pakistan is caught up in civil war.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347133" y="1928283"/>
            <a:ext cx="4660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66725" indent="-352425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Lilia is a ten-year-old girl living near Boston.</a:t>
            </a:r>
          </a:p>
        </p:txBody>
      </p:sp>
      <p:sp>
        <p:nvSpPr>
          <p:cNvPr id="24656" name="Text Box 80"/>
          <p:cNvSpPr txBox="1">
            <a:spLocks noChangeArrowheads="1"/>
          </p:cNvSpPr>
          <p:nvPr/>
        </p:nvSpPr>
        <p:spPr bwMode="auto">
          <a:xfrm>
            <a:off x="533400" y="4832350"/>
            <a:ext cx="8077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66725" indent="-352425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As Mr. </a:t>
            </a:r>
            <a:r>
              <a:rPr lang="en-US" sz="2400" dirty="0" err="1">
                <a:solidFill>
                  <a:srgbClr val="000000"/>
                </a:solidFill>
              </a:rPr>
              <a:t>Pirzada</a:t>
            </a:r>
            <a:r>
              <a:rPr lang="en-US" sz="2400" dirty="0">
                <a:solidFill>
                  <a:srgbClr val="000000"/>
                </a:solidFill>
              </a:rPr>
              <a:t> becomes more important to Lilia, the events in far-off Pakistan also become more real to her.</a:t>
            </a:r>
          </a:p>
        </p:txBody>
      </p:sp>
      <p:sp>
        <p:nvSpPr>
          <p:cNvPr id="24660" name="Text Box 84"/>
          <p:cNvSpPr txBox="1">
            <a:spLocks noChangeArrowheads="1"/>
          </p:cNvSpPr>
          <p:nvPr/>
        </p:nvSpPr>
        <p:spPr bwMode="auto">
          <a:xfrm>
            <a:off x="533400" y="2830513"/>
            <a:ext cx="4953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66725" indent="-352425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Her parents, who are 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from India, befriend a visitor from East Pakistan and regularly invite him 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for dinner.</a:t>
            </a:r>
          </a:p>
        </p:txBody>
      </p:sp>
      <p:pic>
        <p:nvPicPr>
          <p:cNvPr id="24670" name="Picture 94" descr="c06s03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1997075"/>
            <a:ext cx="3302000" cy="24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101" descr="133-when mr pirzada came to dine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76225"/>
            <a:ext cx="7078663" cy="884238"/>
          </a:xfrm>
          <a:prstGeom prst="rect">
            <a:avLst/>
          </a:prstGeom>
          <a:noFill/>
          <a:ln w="38100">
            <a:solidFill>
              <a:srgbClr val="E1750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22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6" grpId="0"/>
      <p:bldP spid="24656" grpId="0"/>
      <p:bldP spid="2466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429</Words>
  <Application>Microsoft Macintosh PowerPoint</Application>
  <PresentationFormat>On-screen Show (4:3)</PresentationFormat>
  <Paragraphs>49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Aim: When do world conflicts affect us? </vt:lpstr>
      <vt:lpstr>PowerPoint Presentation</vt:lpstr>
      <vt:lpstr>PowerPoint Presentation</vt:lpstr>
      <vt:lpstr>PowerPoint Presentation</vt:lpstr>
      <vt:lpstr> Background</vt:lpstr>
      <vt:lpstr>PowerPoint Presentation</vt:lpstr>
      <vt:lpstr>When Mr. Pirzada Came to  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When do world conflicts affect us? </dc:title>
  <dc:creator>Roxanne C. Hurtado</dc:creator>
  <cp:lastModifiedBy>Roxanne C. Hurtado</cp:lastModifiedBy>
  <cp:revision>6</cp:revision>
  <dcterms:created xsi:type="dcterms:W3CDTF">2014-09-07T07:27:09Z</dcterms:created>
  <dcterms:modified xsi:type="dcterms:W3CDTF">2014-09-08T01:43:42Z</dcterms:modified>
</cp:coreProperties>
</file>